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42" d="100"/>
          <a:sy n="42" d="100"/>
        </p:scale>
        <p:origin x="-632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69625-25EA-40A3-BEDB-4B75FCAAD2F7}" type="datetimeFigureOut">
              <a:rPr lang="he-IL" smtClean="0"/>
              <a:t>י' כסלו 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768BD-1AFE-4BAB-8A0D-EC1F0C5D9275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/>
              <a:t>ה</a:t>
            </a:r>
            <a:r>
              <a:rPr lang="he-IL" dirty="0" smtClean="0"/>
              <a:t>בחנת קודש וחול בעזרת טעמי המקרא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/>
              <a:t>אליהוא שנון –</a:t>
            </a:r>
            <a:r>
              <a:rPr lang="he-IL" dirty="0" err="1" smtClean="0"/>
              <a:t> חנ</a:t>
            </a:r>
            <a:r>
              <a:rPr lang="he-IL" dirty="0" smtClean="0"/>
              <a:t>וכה תש"ף</a:t>
            </a:r>
            <a:endParaRPr lang="he-I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WICKES</a:t>
            </a:r>
            <a:r>
              <a:rPr lang="en-US" dirty="0"/>
              <a:t>:</a:t>
            </a:r>
            <a:endParaRPr lang="he-IL" dirty="0"/>
          </a:p>
        </p:txBody>
      </p:sp>
      <p:pic>
        <p:nvPicPr>
          <p:cNvPr id="4" name="מציין מיקום תוכן 3" descr="wick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8229600" cy="2827792"/>
          </a:xfrm>
        </p:spPr>
      </p:pic>
      <p:pic>
        <p:nvPicPr>
          <p:cNvPr id="5" name="תמונה 4" descr="הערת ויקס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14818"/>
            <a:ext cx="8215338" cy="211424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err="1" smtClean="0"/>
              <a:t>שד"ל</a:t>
            </a:r>
            <a:r>
              <a:rPr lang="he-IL" dirty="0" smtClean="0"/>
              <a:t>:</a:t>
            </a:r>
            <a:endParaRPr lang="he-IL" dirty="0"/>
          </a:p>
        </p:txBody>
      </p:sp>
      <p:pic>
        <p:nvPicPr>
          <p:cNvPr id="4" name="מציין מיקום תוכן 3" descr="שדל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5" y="1120854"/>
            <a:ext cx="5357850" cy="5412490"/>
          </a:xfrm>
        </p:spPr>
      </p:pic>
      <p:cxnSp>
        <p:nvCxnSpPr>
          <p:cNvPr id="6" name="מחבר ישר 5"/>
          <p:cNvCxnSpPr/>
          <p:nvPr/>
        </p:nvCxnSpPr>
        <p:spPr>
          <a:xfrm>
            <a:off x="2000232" y="2357430"/>
            <a:ext cx="242889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ישר 7"/>
          <p:cNvCxnSpPr/>
          <p:nvPr/>
        </p:nvCxnSpPr>
        <p:spPr>
          <a:xfrm>
            <a:off x="2143108" y="3143248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/>
          <p:nvPr/>
        </p:nvCxnSpPr>
        <p:spPr>
          <a:xfrm>
            <a:off x="3714744" y="4286256"/>
            <a:ext cx="342902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13"/>
          <p:cNvCxnSpPr/>
          <p:nvPr/>
        </p:nvCxnSpPr>
        <p:spPr>
          <a:xfrm>
            <a:off x="2143108" y="5500702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ישר 17"/>
          <p:cNvCxnSpPr/>
          <p:nvPr/>
        </p:nvCxnSpPr>
        <p:spPr>
          <a:xfrm>
            <a:off x="2500298" y="5715016"/>
            <a:ext cx="45720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נתינה לגר [נתן אדלר]:</a:t>
            </a:r>
            <a:endParaRPr lang="he-IL" dirty="0"/>
          </a:p>
        </p:txBody>
      </p:sp>
      <p:pic>
        <p:nvPicPr>
          <p:cNvPr id="4" name="מציין מיקום תוכן 3" descr="20181215_2043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507" y="1600200"/>
            <a:ext cx="7902986" cy="4525963"/>
          </a:xfrm>
        </p:spPr>
      </p:pic>
      <p:cxnSp>
        <p:nvCxnSpPr>
          <p:cNvPr id="6" name="מחבר ישר 5"/>
          <p:cNvCxnSpPr/>
          <p:nvPr/>
        </p:nvCxnSpPr>
        <p:spPr>
          <a:xfrm flipV="1">
            <a:off x="714348" y="2786058"/>
            <a:ext cx="685804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/>
          <p:cNvCxnSpPr/>
          <p:nvPr/>
        </p:nvCxnSpPr>
        <p:spPr>
          <a:xfrm>
            <a:off x="7143768" y="3071810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מקורות מומלצים: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e-IL" dirty="0" smtClean="0"/>
              <a:t>הערות המסורה, מנחת ש"י, מסכת סופרים, וכד'</a:t>
            </a:r>
          </a:p>
          <a:p>
            <a:pPr>
              <a:buNone/>
            </a:pPr>
            <a:r>
              <a:rPr lang="he-IL" dirty="0" err="1" smtClean="0"/>
              <a:t>ברויאר</a:t>
            </a:r>
            <a:r>
              <a:rPr lang="he-IL" dirty="0" smtClean="0"/>
              <a:t> ע' 373</a:t>
            </a:r>
          </a:p>
          <a:p>
            <a:pPr>
              <a:buNone/>
            </a:pPr>
            <a:r>
              <a:rPr lang="he-IL" dirty="0" smtClean="0"/>
              <a:t>ישראל בן-דוד ע' 149 הערה 112</a:t>
            </a:r>
          </a:p>
          <a:p>
            <a:pPr>
              <a:buNone/>
            </a:pPr>
            <a:r>
              <a:rPr lang="he-IL" dirty="0" smtClean="0"/>
              <a:t>זכריה גורן ע' 123</a:t>
            </a:r>
          </a:p>
          <a:p>
            <a:pPr>
              <a:buNone/>
            </a:pPr>
            <a:r>
              <a:rPr lang="he-IL" dirty="0" err="1" smtClean="0"/>
              <a:t>קוגוט</a:t>
            </a:r>
            <a:r>
              <a:rPr lang="he-IL" dirty="0" smtClean="0"/>
              <a:t> ע' 216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עוד מחשבות: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שמות </a:t>
            </a:r>
            <a:r>
              <a:rPr lang="he-IL" dirty="0" err="1" smtClean="0"/>
              <a:t>כב</a:t>
            </a:r>
            <a:r>
              <a:rPr lang="he-IL" dirty="0" smtClean="0"/>
              <a:t> </a:t>
            </a:r>
            <a:r>
              <a:rPr lang="he-IL" dirty="0" err="1" smtClean="0"/>
              <a:t>כז</a:t>
            </a:r>
            <a:r>
              <a:rPr lang="he-IL" dirty="0" smtClean="0"/>
              <a:t>: אלהים לא תקלל = שתי מצוות!</a:t>
            </a:r>
          </a:p>
          <a:p>
            <a:r>
              <a:rPr lang="he-IL" dirty="0" smtClean="0"/>
              <a:t>עדיין יש דעות נוספות: לדוגמה, 'בית אל' נקרא בשלוש דרכים שונות.</a:t>
            </a:r>
          </a:p>
          <a:p>
            <a:r>
              <a:rPr lang="he-IL" dirty="0" smtClean="0"/>
              <a:t>'התעו' </a:t>
            </a:r>
            <a:r>
              <a:rPr lang="he-IL" dirty="0" err="1" smtClean="0"/>
              <a:t>ל"ר</a:t>
            </a:r>
            <a:r>
              <a:rPr lang="he-IL" dirty="0" smtClean="0"/>
              <a:t>  משונה לשם קודש, אבל קיים בכמה מקומות [רש"י על בראשית לה ז]</a:t>
            </a:r>
          </a:p>
          <a:p>
            <a:r>
              <a:rPr lang="he-IL" dirty="0" smtClean="0"/>
              <a:t>על שורש 'תעה' ראה משלי </a:t>
            </a:r>
            <a:r>
              <a:rPr lang="he-IL" dirty="0" err="1" smtClean="0"/>
              <a:t>כא</a:t>
            </a:r>
            <a:r>
              <a:rPr lang="he-IL" dirty="0" smtClean="0"/>
              <a:t> </a:t>
            </a:r>
            <a:r>
              <a:rPr lang="he-IL" dirty="0" err="1" smtClean="0"/>
              <a:t>לז</a:t>
            </a:r>
            <a:r>
              <a:rPr lang="he-IL" dirty="0" smtClean="0"/>
              <a:t>.  תוספות מציעים שאברהם פחד מארבעת המלכים וברח.</a:t>
            </a:r>
            <a:endParaRPr lang="he-IL" dirty="0"/>
          </a:p>
          <a:p>
            <a:pPr algn="ctr"/>
            <a:r>
              <a:rPr lang="he-IL" dirty="0" smtClean="0"/>
              <a:t>חורף טוב!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חוקי כתיבת סת"ם מחייבים כוונה ובמיוחד בשמות קודש.</a:t>
            </a:r>
          </a:p>
          <a:p>
            <a:r>
              <a:rPr lang="he-IL" dirty="0" smtClean="0"/>
              <a:t>יש ספק בעשרות שמות בתורה, ונוהגים לקדשם "על תנאי".</a:t>
            </a:r>
          </a:p>
          <a:p>
            <a:r>
              <a:rPr lang="he-IL" dirty="0" smtClean="0"/>
              <a:t>אסור למחוק שמות קודש שנכתבו בקדושה.</a:t>
            </a:r>
          </a:p>
          <a:p>
            <a:r>
              <a:rPr lang="he-IL" dirty="0" smtClean="0"/>
              <a:t>שמות בספק מסבכים את הכותב וכן מי שירצה למחוק.</a:t>
            </a:r>
          </a:p>
          <a:p>
            <a:r>
              <a:rPr lang="he-IL" dirty="0" smtClean="0"/>
              <a:t>לפעמים גונזים יריעה שלמה בגלל שם אחד.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דוגמות להערות בתיקון סופרים [דודוביץ]:</a:t>
            </a:r>
            <a:endParaRPr lang="he-IL" dirty="0"/>
          </a:p>
        </p:txBody>
      </p:sp>
      <p:pic>
        <p:nvPicPr>
          <p:cNvPr id="4" name="מציין מיקום תוכן 3" descr="20181215_2045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8229600" cy="1106822"/>
          </a:xfrm>
        </p:spPr>
      </p:pic>
      <p:pic>
        <p:nvPicPr>
          <p:cNvPr id="5" name="תמונה 4" descr="לוט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857760"/>
            <a:ext cx="8072494" cy="960227"/>
          </a:xfrm>
          <a:prstGeom prst="rect">
            <a:avLst/>
          </a:prstGeom>
        </p:spPr>
      </p:pic>
      <p:pic>
        <p:nvPicPr>
          <p:cNvPr id="6" name="תמונה 5" descr="וירא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5" y="3214686"/>
            <a:ext cx="8293549" cy="10001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אלהים קודש או חול?</a:t>
            </a:r>
            <a:endParaRPr lang="he-IL" dirty="0"/>
          </a:p>
        </p:txBody>
      </p:sp>
      <p:pic>
        <p:nvPicPr>
          <p:cNvPr id="4" name="מציין מיקום תוכן 3" descr="אברהם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2357430"/>
            <a:ext cx="7969250" cy="1873250"/>
          </a:xfrm>
        </p:spPr>
      </p:pic>
      <p:cxnSp>
        <p:nvCxnSpPr>
          <p:cNvPr id="13" name="מחבר ישר 12"/>
          <p:cNvCxnSpPr/>
          <p:nvPr/>
        </p:nvCxnSpPr>
        <p:spPr>
          <a:xfrm>
            <a:off x="4572000" y="3286124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טעמי המקרא משונים: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/>
              <a:t>וַיְהִ֞י  </a:t>
            </a:r>
            <a:r>
              <a:rPr lang="he-IL" b="1" dirty="0" smtClean="0"/>
              <a:t> </a:t>
            </a:r>
            <a:r>
              <a:rPr lang="he-IL" b="1" dirty="0"/>
              <a:t>כַּֽאֲשֶׁ֧ר הִתְע֣וּ אֹתִ֗י    </a:t>
            </a:r>
            <a:r>
              <a:rPr lang="he-IL" b="1" dirty="0" err="1"/>
              <a:t>׀׀</a:t>
            </a:r>
            <a:r>
              <a:rPr lang="he-IL" b="1" dirty="0"/>
              <a:t>     אֱלֹהִים֘ מִבֵּ֣ית אָבִי֒</a:t>
            </a:r>
          </a:p>
          <a:p>
            <a:r>
              <a:rPr lang="he-IL" dirty="0"/>
              <a:t>וָֽאֹמַ֣ר לָ֔הּ זֶ֣ה חַסְדֵּ֔ךְ אֲשֶׁ֥ר תַּֽעֲשִׂ֖י עִמָּדִ֑י </a:t>
            </a:r>
          </a:p>
          <a:p>
            <a:r>
              <a:rPr lang="he-IL" dirty="0"/>
              <a:t>אֶ֤ל כָּל־הַמָּקוֹם֙ אֲשֶׁ֣ר נָב֣וֹא שָׁ֔מָּה אִמְרִי־לִ֖י אָחִ֥י </a:t>
            </a:r>
            <a:r>
              <a:rPr lang="he-IL" dirty="0" smtClean="0"/>
              <a:t>הֽוּא</a:t>
            </a:r>
          </a:p>
          <a:p>
            <a:endParaRPr lang="he-IL" dirty="0"/>
          </a:p>
          <a:p>
            <a:r>
              <a:rPr lang="he-IL" dirty="0" smtClean="0"/>
              <a:t>הצעת </a:t>
            </a:r>
            <a:r>
              <a:rPr lang="he-IL" dirty="0" err="1" smtClean="0"/>
              <a:t>שד"ל</a:t>
            </a:r>
            <a:r>
              <a:rPr lang="he-IL" dirty="0" smtClean="0"/>
              <a:t> </a:t>
            </a:r>
            <a:r>
              <a:rPr lang="he-IL" dirty="0" err="1" smtClean="0"/>
              <a:t>וּוִיקס</a:t>
            </a:r>
            <a:r>
              <a:rPr lang="he-IL" dirty="0"/>
              <a:t>:</a:t>
            </a:r>
            <a:endParaRPr lang="he-IL" dirty="0" smtClean="0"/>
          </a:p>
          <a:p>
            <a:r>
              <a:rPr lang="he-IL" b="1" dirty="0"/>
              <a:t>וַיְהִי֡ </a:t>
            </a:r>
            <a:r>
              <a:rPr lang="he-IL" b="1" dirty="0" smtClean="0"/>
              <a:t>  </a:t>
            </a:r>
            <a:r>
              <a:rPr lang="he-IL" b="1" dirty="0"/>
              <a:t>כַּֽאֲשֶׁר֩ הִתְע֨וּ אֹתִ֜י אֱלֹהִים֘    </a:t>
            </a:r>
            <a:r>
              <a:rPr lang="he-IL" b="1" dirty="0" err="1"/>
              <a:t>׀׀</a:t>
            </a:r>
            <a:r>
              <a:rPr lang="he-IL" b="1" dirty="0"/>
              <a:t>    מִבֵּ֣ית אָבִי֒</a:t>
            </a:r>
            <a:endParaRPr lang="he-I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dirty="0" smtClean="0"/>
              <a:t>אונקלוס:</a:t>
            </a:r>
            <a:endParaRPr lang="he-IL" dirty="0"/>
          </a:p>
        </p:txBody>
      </p:sp>
      <p:pic>
        <p:nvPicPr>
          <p:cNvPr id="4" name="מציין מיקום תוכן 3" descr="התעו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809633"/>
            <a:ext cx="8229600" cy="210709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יוסף בכור שור:</a:t>
            </a:r>
            <a:endParaRPr lang="he-IL" dirty="0"/>
          </a:p>
        </p:txBody>
      </p:sp>
      <p:pic>
        <p:nvPicPr>
          <p:cNvPr id="4" name="מציין מיקום תוכן 3" descr="20181215_2049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678094"/>
            <a:ext cx="8229600" cy="23701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ירושלמי מגילה:</a:t>
            </a:r>
            <a:endParaRPr lang="he-IL" dirty="0"/>
          </a:p>
        </p:txBody>
      </p:sp>
      <p:pic>
        <p:nvPicPr>
          <p:cNvPr id="4" name="מציין מיקום תוכן 3" descr="ירושלמי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92420"/>
            <a:ext cx="8229600" cy="3141523"/>
          </a:xfrm>
        </p:spPr>
      </p:pic>
      <p:cxnSp>
        <p:nvCxnSpPr>
          <p:cNvPr id="6" name="מחבר ישר 5"/>
          <p:cNvCxnSpPr/>
          <p:nvPr/>
        </p:nvCxnSpPr>
        <p:spPr>
          <a:xfrm flipV="1">
            <a:off x="4857752" y="4572008"/>
            <a:ext cx="364333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הרב יהושע בוך:</a:t>
            </a:r>
            <a:endParaRPr lang="he-IL" dirty="0"/>
          </a:p>
        </p:txBody>
      </p:sp>
      <p:pic>
        <p:nvPicPr>
          <p:cNvPr id="4" name="מציין מיקום תוכן 3" descr="התעו - בוך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45991"/>
            <a:ext cx="8229600" cy="323438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233</Words>
  <Application>Microsoft Office PowerPoint</Application>
  <PresentationFormat>‫הצגה על המסך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5" baseType="lpstr">
      <vt:lpstr>ערכת נושא Office</vt:lpstr>
      <vt:lpstr>הבחנת קודש וחול בעזרת טעמי המקרא</vt:lpstr>
      <vt:lpstr> </vt:lpstr>
      <vt:lpstr>דוגמות להערות בתיקון סופרים [דודוביץ]:</vt:lpstr>
      <vt:lpstr>אלהים קודש או חול?</vt:lpstr>
      <vt:lpstr>טעמי המקרא משונים:</vt:lpstr>
      <vt:lpstr>אונקלוס:</vt:lpstr>
      <vt:lpstr>יוסף בכור שור:</vt:lpstr>
      <vt:lpstr>ירושלמי מגילה:</vt:lpstr>
      <vt:lpstr>הרב יהושע בוך:</vt:lpstr>
      <vt:lpstr>WICKES:</vt:lpstr>
      <vt:lpstr>שד"ל:</vt:lpstr>
      <vt:lpstr>נתינה לגר [נתן אדלר]:</vt:lpstr>
      <vt:lpstr>מקורות מומלצים:</vt:lpstr>
      <vt:lpstr>עוד מחשבות: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אבחון קודש וחול בעזרת טעמי המקרא</dc:title>
  <dc:creator>USER</dc:creator>
  <cp:lastModifiedBy>USER</cp:lastModifiedBy>
  <cp:revision>6</cp:revision>
  <dcterms:created xsi:type="dcterms:W3CDTF">2019-12-08T07:12:32Z</dcterms:created>
  <dcterms:modified xsi:type="dcterms:W3CDTF">2019-12-08T08:12:19Z</dcterms:modified>
</cp:coreProperties>
</file>